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2" r:id="rId7"/>
    <p:sldId id="261" r:id="rId8"/>
    <p:sldId id="265" r:id="rId9"/>
    <p:sldId id="266" r:id="rId10"/>
    <p:sldId id="269" r:id="rId11"/>
    <p:sldId id="273" r:id="rId12"/>
    <p:sldId id="274" r:id="rId13"/>
    <p:sldId id="275" r:id="rId14"/>
    <p:sldId id="263" r:id="rId15"/>
    <p:sldId id="276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5559-6437-44AC-9B00-7F214F8A2134}" type="datetimeFigureOut">
              <a:rPr lang="el-GR" smtClean="0"/>
              <a:pPr/>
              <a:t>6/7/2021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6C9E-B964-49DF-889D-F15F467BFE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5559-6437-44AC-9B00-7F214F8A2134}" type="datetimeFigureOut">
              <a:rPr lang="el-GR" smtClean="0"/>
              <a:pPr/>
              <a:t>6/7/2021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6C9E-B964-49DF-889D-F15F467BFE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5559-6437-44AC-9B00-7F214F8A2134}" type="datetimeFigureOut">
              <a:rPr lang="el-GR" smtClean="0"/>
              <a:pPr/>
              <a:t>6/7/2021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6C9E-B964-49DF-889D-F15F467BFE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5559-6437-44AC-9B00-7F214F8A2134}" type="datetimeFigureOut">
              <a:rPr lang="el-GR" smtClean="0"/>
              <a:pPr/>
              <a:t>6/7/2021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6C9E-B964-49DF-889D-F15F467BFE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5559-6437-44AC-9B00-7F214F8A2134}" type="datetimeFigureOut">
              <a:rPr lang="el-GR" smtClean="0"/>
              <a:pPr/>
              <a:t>6/7/2021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6C9E-B964-49DF-889D-F15F467BFE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5559-6437-44AC-9B00-7F214F8A2134}" type="datetimeFigureOut">
              <a:rPr lang="el-GR" smtClean="0"/>
              <a:pPr/>
              <a:t>6/7/2021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6C9E-B964-49DF-889D-F15F467BFE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5559-6437-44AC-9B00-7F214F8A2134}" type="datetimeFigureOut">
              <a:rPr lang="el-GR" smtClean="0"/>
              <a:pPr/>
              <a:t>6/7/2021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6C9E-B964-49DF-889D-F15F467BFE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5559-6437-44AC-9B00-7F214F8A2134}" type="datetimeFigureOut">
              <a:rPr lang="el-GR" smtClean="0"/>
              <a:pPr/>
              <a:t>6/7/2021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6C9E-B964-49DF-889D-F15F467BFE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5559-6437-44AC-9B00-7F214F8A2134}" type="datetimeFigureOut">
              <a:rPr lang="el-GR" smtClean="0"/>
              <a:pPr/>
              <a:t>6/7/2021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6C9E-B964-49DF-889D-F15F467BFE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5559-6437-44AC-9B00-7F214F8A2134}" type="datetimeFigureOut">
              <a:rPr lang="el-GR" smtClean="0"/>
              <a:pPr/>
              <a:t>6/7/2021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6C9E-B964-49DF-889D-F15F467BFE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5559-6437-44AC-9B00-7F214F8A2134}" type="datetimeFigureOut">
              <a:rPr lang="el-GR" smtClean="0"/>
              <a:pPr/>
              <a:t>6/7/2021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6C9E-B964-49DF-889D-F15F467BFE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E5559-6437-44AC-9B00-7F214F8A2134}" type="datetimeFigureOut">
              <a:rPr lang="el-GR" smtClean="0"/>
              <a:pPr/>
              <a:t>6/7/2021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66C9E-B964-49DF-889D-F15F467BFE4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el.wikipedia.org/wiki/%CE%A5%CF%80%CE%B1%CF%84%CE%AF%CE%B1" TargetMode="External"/><Relationship Id="rId7" Type="http://schemas.openxmlformats.org/officeDocument/2006/relationships/image" Target="../media/image2.jpeg"/><Relationship Id="rId2" Type="http://schemas.openxmlformats.org/officeDocument/2006/relationships/hyperlink" Target="https://www.mixanitouxronou.gr/ipatia-i-alexandrini-filosofos-pou-vasanistike-ke-dolofonithike-apo-fanatikous-christianous-pou-tin-egdaran-ke-ti-diamelisan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jpeg"/><Relationship Id="rId5" Type="http://schemas.openxmlformats.org/officeDocument/2006/relationships/hyperlink" Target="https://www.sansimera.gr/biographies/668" TargetMode="External"/><Relationship Id="rId4" Type="http://schemas.openxmlformats.org/officeDocument/2006/relationships/hyperlink" Target="https://tvxs.gr/news/san-simera/ypatia-i-gynaika-poy-dolofonithike-giati-itan-epistimona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60000" y="900000"/>
            <a:ext cx="8460000" cy="720000"/>
          </a:xfrm>
        </p:spPr>
        <p:txBody>
          <a:bodyPr>
            <a:normAutofit/>
          </a:bodyPr>
          <a:lstStyle/>
          <a:p>
            <a:r>
              <a:rPr lang="en-US" altLang="el-GR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Our Unknown </a:t>
            </a:r>
            <a:r>
              <a:rPr lang="en-US" altLang="el-GR" sz="2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HERoine</a:t>
            </a:r>
            <a:r>
              <a:rPr lang="en-US" altLang="el-GR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: </a:t>
            </a:r>
            <a:r>
              <a:rPr lang="en-US" altLang="el-GR" sz="2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Hypatia</a:t>
            </a:r>
            <a:endParaRPr lang="el-GR" sz="2400" dirty="0"/>
          </a:p>
        </p:txBody>
      </p:sp>
      <p:pic>
        <p:nvPicPr>
          <p:cNvPr id="4" name="Picture 8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81263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EPAL_logo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000" y="0"/>
            <a:ext cx="1062038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6 - Θέση κειμένου"/>
          <p:cNvSpPr txBox="1">
            <a:spLocks/>
          </p:cNvSpPr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altLang="el-G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altLang="el-G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altLang="el-GR" sz="8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                                      </a:t>
            </a:r>
            <a:r>
              <a:rPr kumimoji="0" lang="en-GB" altLang="el-GR" sz="8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«</a:t>
            </a:r>
            <a:r>
              <a:rPr kumimoji="0" lang="en-US" altLang="el-GR" sz="8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Unknown</a:t>
            </a:r>
            <a:r>
              <a:rPr kumimoji="0" lang="en-US" altLang="el-GR" sz="8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altLang="el-GR" sz="80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HERoines</a:t>
            </a:r>
            <a:r>
              <a:rPr kumimoji="0" lang="en-GB" altLang="el-GR" sz="8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»</a:t>
            </a:r>
            <a:endParaRPr kumimoji="0" lang="el-GR" altLang="el-GR" sz="8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8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ΔΗΜΗΤΡΑ\Documents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700808"/>
            <a:ext cx="2749396" cy="3600400"/>
          </a:xfrm>
          <a:prstGeom prst="rect">
            <a:avLst/>
          </a:prstGeom>
          <a:noFill/>
        </p:spPr>
      </p:pic>
      <p:sp>
        <p:nvSpPr>
          <p:cNvPr id="8" name="7 - Ορθογώνιο"/>
          <p:cNvSpPr/>
          <p:nvPr/>
        </p:nvSpPr>
        <p:spPr>
          <a:xfrm>
            <a:off x="395536" y="2160000"/>
            <a:ext cx="4896544" cy="188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 algn="just">
              <a:lnSpc>
                <a:spcPct val="150000"/>
              </a:lnSpc>
              <a:spcBef>
                <a:spcPts val="0"/>
              </a:spcBef>
            </a:pPr>
            <a:r>
              <a:rPr lang="en-US" altLang="el-GR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Place of birth</a:t>
            </a:r>
            <a:r>
              <a:rPr lang="el-GR" altLang="el-GR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l-GR" altLang="el-GR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l-GR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Alexandria (370 A.D.)</a:t>
            </a:r>
            <a:endParaRPr lang="el-GR" altLang="el-GR" sz="2000" dirty="0">
              <a:latin typeface="Arial" pitchFamily="34" charset="0"/>
              <a:cs typeface="Arial" pitchFamily="34" charset="0"/>
            </a:endParaRPr>
          </a:p>
          <a:p>
            <a:pPr marL="180000" indent="-180000" algn="just">
              <a:lnSpc>
                <a:spcPct val="150000"/>
              </a:lnSpc>
              <a:spcBef>
                <a:spcPts val="0"/>
              </a:spcBef>
            </a:pPr>
            <a:r>
              <a:rPr lang="en-US" altLang="el-GR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Occupation:</a:t>
            </a:r>
            <a:r>
              <a:rPr lang="el-GR" altLang="el-GR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dirty="0">
                <a:latin typeface="Arial" pitchFamily="34" charset="0"/>
                <a:cs typeface="Arial" pitchFamily="34" charset="0"/>
              </a:rPr>
              <a:t> 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Neoplatonic</a:t>
            </a:r>
            <a:r>
              <a:rPr lang="el-GR" sz="2000" dirty="0">
                <a:latin typeface="Arial" pitchFamily="34" charset="0"/>
                <a:cs typeface="Arial" pitchFamily="34" charset="0"/>
              </a:rPr>
              <a:t> 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philosopher</a:t>
            </a:r>
            <a:r>
              <a:rPr lang="el-GR" sz="2000" dirty="0">
                <a:latin typeface="Arial" pitchFamily="34" charset="0"/>
                <a:cs typeface="Arial" pitchFamily="34" charset="0"/>
              </a:rPr>
              <a:t>,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astronomer, mathematician, director of the Alexandria </a:t>
            </a:r>
            <a:r>
              <a:rPr lang="en-US" sz="2000">
                <a:latin typeface="Arial" pitchFamily="34" charset="0"/>
                <a:cs typeface="Arial" pitchFamily="34" charset="0"/>
              </a:rPr>
              <a:t>Neoplatonic School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824FBF-227E-4C24-AB65-13AB5CC49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000" y="0"/>
            <a:ext cx="10128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60000" y="900000"/>
            <a:ext cx="8460000" cy="540000"/>
          </a:xfrm>
        </p:spPr>
        <p:txBody>
          <a:bodyPr>
            <a:normAutofit/>
          </a:bodyPr>
          <a:lstStyle/>
          <a:p>
            <a:r>
              <a:rPr lang="en-GB" sz="2000" b="1" dirty="0">
                <a:latin typeface="Arial" pitchFamily="34" charset="0"/>
                <a:cs typeface="Arial" pitchFamily="34" charset="0"/>
              </a:rPr>
              <a:t>Her famous students</a:t>
            </a:r>
            <a:endParaRPr lang="el-G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360000" y="1620000"/>
            <a:ext cx="5040000" cy="378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The students who followed her teachings came from the richest families of Alexandria. They were young men who wanted to receive higher education, so as to later claim high-ranking positions. Among the were: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Orestis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(who later became Prefect of Alexandria) and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Synesios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(later Bishop of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Kyrini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)</a:t>
            </a:r>
            <a:endParaRPr lang="el-G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9089" y="1440000"/>
            <a:ext cx="3414911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81263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EPAL_logo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96250" y="0"/>
            <a:ext cx="1062038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Θέση κειμένου"/>
          <p:cNvSpPr txBox="1">
            <a:spLocks/>
          </p:cNvSpPr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b">
            <a:normAutofit fontScale="3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altLang="el-G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altLang="el-G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lvl="0">
              <a:spcBef>
                <a:spcPct val="20000"/>
              </a:spcBef>
              <a:defRPr/>
            </a:pPr>
            <a:r>
              <a:rPr kumimoji="0" lang="el-GR" altLang="el-GR" sz="6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                                      </a:t>
            </a:r>
            <a:r>
              <a:rPr kumimoji="0" lang="en-GB" altLang="el-GR" sz="6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«</a:t>
            </a:r>
            <a:r>
              <a:rPr lang="en-US" altLang="el-GR" sz="6200" b="1" dirty="0">
                <a:latin typeface="Arial" charset="0"/>
              </a:rPr>
              <a:t>Unknown </a:t>
            </a:r>
            <a:r>
              <a:rPr lang="en-US" altLang="el-GR" sz="6200" b="1" dirty="0" err="1">
                <a:latin typeface="Arial" charset="0"/>
              </a:rPr>
              <a:t>HERoines</a:t>
            </a:r>
            <a:r>
              <a:rPr kumimoji="0" lang="en-GB" altLang="el-GR" sz="6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»</a:t>
            </a:r>
            <a:endParaRPr kumimoji="0" lang="el-GR" altLang="el-GR" sz="6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EE1C9A1-703A-430E-934A-7DA4C3FC4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000" y="0"/>
            <a:ext cx="10128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60000" y="900000"/>
            <a:ext cx="8460000" cy="540000"/>
          </a:xfrm>
        </p:spPr>
        <p:txBody>
          <a:bodyPr>
            <a:normAutofit/>
          </a:bodyPr>
          <a:lstStyle/>
          <a:p>
            <a:r>
              <a:rPr lang="en-GB" sz="2000" b="1" dirty="0">
                <a:latin typeface="Arial" pitchFamily="34" charset="0"/>
                <a:cs typeface="Arial" pitchFamily="34" charset="0"/>
              </a:rPr>
              <a:t>The tragic end</a:t>
            </a:r>
            <a:endParaRPr lang="el-G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360000" y="1439999"/>
            <a:ext cx="8460000" cy="468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 While the Empire was being Christianised, religious fanaticism spread more and more </a:t>
            </a:r>
            <a:r>
              <a:rPr lang="el-GR" sz="20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 This fanaticism was instigated by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Kyrillos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, who wanted to abolish all the other religions and claim political influence</a:t>
            </a:r>
            <a:endParaRPr lang="el-GR" sz="20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Hypatia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found herself in a difficult place, in a city which was becoming more and more Christian</a:t>
            </a:r>
            <a:r>
              <a:rPr lang="el-GR" sz="2000" dirty="0">
                <a:latin typeface="Arial" pitchFamily="34" charset="0"/>
                <a:cs typeface="Arial" pitchFamily="34" charset="0"/>
              </a:rPr>
              <a:t> 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Kyrillos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and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Orestis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became great enemies. After taking power,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Kyrillos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started persecuting the Jewish, sending them away from the city. Despite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Orestis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’ opposition,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Kyrillos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wanted to clear the city from the Neo-Platonists.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Hypatia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refused to give up her ideas and become a Christian</a:t>
            </a:r>
            <a:endParaRPr lang="el-G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8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81263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EPAL_logo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6250" y="0"/>
            <a:ext cx="1062038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Θέση κειμένου"/>
          <p:cNvSpPr txBox="1">
            <a:spLocks/>
          </p:cNvSpPr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b">
            <a:normAutofit fontScale="3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altLang="el-G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altLang="el-G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lvl="0">
              <a:spcBef>
                <a:spcPct val="20000"/>
              </a:spcBef>
              <a:defRPr/>
            </a:pPr>
            <a:r>
              <a:rPr kumimoji="0" lang="el-GR" altLang="el-GR" sz="6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                                      </a:t>
            </a:r>
            <a:r>
              <a:rPr kumimoji="0" lang="en-GB" altLang="el-GR" sz="6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«</a:t>
            </a:r>
            <a:r>
              <a:rPr lang="en-US" altLang="el-GR" sz="6200" b="1" dirty="0">
                <a:latin typeface="Arial" charset="0"/>
              </a:rPr>
              <a:t>Unknown </a:t>
            </a:r>
            <a:r>
              <a:rPr lang="en-US" altLang="el-GR" sz="6200" b="1" dirty="0" err="1">
                <a:latin typeface="Arial" charset="0"/>
              </a:rPr>
              <a:t>HERoines</a:t>
            </a:r>
            <a:r>
              <a:rPr kumimoji="0" lang="en-GB" altLang="el-GR" sz="6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»</a:t>
            </a:r>
            <a:endParaRPr kumimoji="0" lang="el-GR" altLang="el-GR" sz="6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CBD8C31-51ED-43C1-A55E-58BD971BA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000" y="0"/>
            <a:ext cx="10128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60000" y="900000"/>
            <a:ext cx="8460000" cy="540000"/>
          </a:xfrm>
        </p:spPr>
        <p:txBody>
          <a:bodyPr>
            <a:normAutofit/>
          </a:bodyPr>
          <a:lstStyle/>
          <a:p>
            <a:r>
              <a:rPr lang="en-GB" sz="2000" b="1" dirty="0">
                <a:latin typeface="Arial" pitchFamily="34" charset="0"/>
                <a:cs typeface="Arial" pitchFamily="34" charset="0"/>
              </a:rPr>
              <a:t>The tragic end</a:t>
            </a:r>
            <a:endParaRPr lang="el-GR" sz="2000" dirty="0"/>
          </a:p>
        </p:txBody>
      </p:sp>
      <p:sp>
        <p:nvSpPr>
          <p:cNvPr id="3" name="2 - Ορθογώνιο"/>
          <p:cNvSpPr/>
          <p:nvPr/>
        </p:nvSpPr>
        <p:spPr>
          <a:xfrm>
            <a:off x="360000" y="1440000"/>
            <a:ext cx="6480000" cy="468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Kyrillos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saw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Hypatia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as a constant threat to the Christian faith and a figure of evil. 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Hypatia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, on the other hand, attacked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Kyrillos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for his thirst for power. This eventually turned the crowd against her </a:t>
            </a:r>
          </a:p>
          <a:p>
            <a:pPr algn="just">
              <a:lnSpc>
                <a:spcPct val="150000"/>
              </a:lnSpc>
            </a:pP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 Socrates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Scholastikos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describes her brutal murder: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  «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She was taken off her carriage by force and dragged to the Church. They ripped her clothes, tore and burnt her skin until she as dead; then they dismembered her and burnt her body parts</a:t>
            </a:r>
            <a:r>
              <a:rPr lang="el-GR" sz="2000" i="1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br>
              <a:rPr lang="el-GR" dirty="0"/>
            </a:br>
            <a:endParaRPr lang="el-GR" dirty="0"/>
          </a:p>
        </p:txBody>
      </p:sp>
      <p:pic>
        <p:nvPicPr>
          <p:cNvPr id="30722" name="Picture 2" descr="http://filologika.gr/wp-content/uploads/2018/10/Mitchell-Hypatia-185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000" y="1620000"/>
            <a:ext cx="1980000" cy="4106667"/>
          </a:xfrm>
          <a:prstGeom prst="rect">
            <a:avLst/>
          </a:prstGeom>
          <a:noFill/>
        </p:spPr>
      </p:pic>
      <p:pic>
        <p:nvPicPr>
          <p:cNvPr id="5" name="Picture 8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81263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EPAL_logo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96250" y="0"/>
            <a:ext cx="1062038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Θέση κειμένου"/>
          <p:cNvSpPr txBox="1">
            <a:spLocks/>
          </p:cNvSpPr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b">
            <a:normAutofit fontScale="3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altLang="el-G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altLang="el-G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lvl="0">
              <a:spcBef>
                <a:spcPct val="20000"/>
              </a:spcBef>
              <a:defRPr/>
            </a:pPr>
            <a:r>
              <a:rPr kumimoji="0" lang="el-GR" altLang="el-GR" sz="6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                                      </a:t>
            </a:r>
            <a:r>
              <a:rPr kumimoji="0" lang="en-GB" altLang="el-GR" sz="6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«</a:t>
            </a:r>
            <a:r>
              <a:rPr lang="en-US" altLang="el-GR" sz="6200" b="1" dirty="0">
                <a:latin typeface="Arial" charset="0"/>
              </a:rPr>
              <a:t>Unknown </a:t>
            </a:r>
            <a:r>
              <a:rPr lang="en-US" altLang="el-GR" sz="6200" b="1" dirty="0" err="1">
                <a:latin typeface="Arial" charset="0"/>
              </a:rPr>
              <a:t>HERoines</a:t>
            </a:r>
            <a:r>
              <a:rPr kumimoji="0" lang="en-GB" altLang="el-GR" sz="6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»</a:t>
            </a:r>
            <a:endParaRPr kumimoji="0" lang="el-GR" altLang="el-GR" sz="6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38FB6A9-0E3D-42DF-B40B-0BF22E4B0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000" y="0"/>
            <a:ext cx="10128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60000" y="900000"/>
            <a:ext cx="8460000" cy="540000"/>
          </a:xfrm>
        </p:spPr>
        <p:txBody>
          <a:bodyPr>
            <a:normAutofit fontScale="90000"/>
          </a:bodyPr>
          <a:lstStyle/>
          <a:p>
            <a:br>
              <a:rPr lang="el-GR" sz="2200" b="1" dirty="0">
                <a:latin typeface="Arial" pitchFamily="34" charset="0"/>
                <a:cs typeface="Arial" pitchFamily="34" charset="0"/>
              </a:rPr>
            </a:br>
            <a:br>
              <a:rPr lang="el-GR" sz="2200" b="1" dirty="0">
                <a:latin typeface="Arial" pitchFamily="34" charset="0"/>
                <a:cs typeface="Arial" pitchFamily="34" charset="0"/>
              </a:rPr>
            </a:br>
            <a:r>
              <a:rPr lang="en-GB" sz="2200" b="1" dirty="0">
                <a:latin typeface="Arial" pitchFamily="34" charset="0"/>
                <a:cs typeface="Arial" pitchFamily="34" charset="0"/>
              </a:rPr>
              <a:t>Some final  words</a:t>
            </a:r>
            <a:br>
              <a:rPr lang="el-GR" b="1" dirty="0">
                <a:latin typeface="Arial" pitchFamily="34" charset="0"/>
                <a:cs typeface="Arial" pitchFamily="34" charset="0"/>
              </a:rPr>
            </a:b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Υπατία: Η πρώτη γυναίκα μαθηματικός και φιλόσοφο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1712" y="1620000"/>
            <a:ext cx="2592288" cy="4248472"/>
          </a:xfrm>
          <a:prstGeom prst="rect">
            <a:avLst/>
          </a:prstGeom>
          <a:noFill/>
        </p:spPr>
      </p:pic>
      <p:sp>
        <p:nvSpPr>
          <p:cNvPr id="4" name="3 - Ορθογώνιο"/>
          <p:cNvSpPr/>
          <p:nvPr/>
        </p:nvSpPr>
        <p:spPr>
          <a:xfrm>
            <a:off x="360000" y="1440000"/>
            <a:ext cx="5940000" cy="468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buFont typeface="Arial" pitchFamily="34" charset="0"/>
              <a:buChar char="•"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 She was the last mystic of ancient Greek philosophy. She was also the first woman who excelled at mathematics </a:t>
            </a:r>
          </a:p>
          <a:p>
            <a:pPr algn="just">
              <a:lnSpc>
                <a:spcPts val="3000"/>
              </a:lnSpc>
            </a:pP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ts val="3000"/>
              </a:lnSpc>
              <a:buFont typeface="Arial" pitchFamily="34" charset="0"/>
              <a:buChar char="•"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 She inspired her students with her restless spirit Her adamant character and her ascetic life made her look like a Christian archetype</a:t>
            </a:r>
          </a:p>
          <a:p>
            <a:pPr algn="just">
              <a:lnSpc>
                <a:spcPts val="3000"/>
              </a:lnSpc>
            </a:pPr>
            <a:endParaRPr lang="el-GR" sz="20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ts val="3000"/>
              </a:lnSpc>
              <a:buFont typeface="Arial" pitchFamily="34" charset="0"/>
              <a:buChar char="•"/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Although she was a pagan, she lived and died like a Christian. Some people confuse her with Saint Catherine, since they were both murdered in Alexandria at about the same time</a:t>
            </a:r>
            <a:endParaRPr lang="el-G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8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81263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EPAL_logo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96250" y="0"/>
            <a:ext cx="1062038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Θέση κειμένου"/>
          <p:cNvSpPr txBox="1">
            <a:spLocks/>
          </p:cNvSpPr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b">
            <a:normAutofit fontScale="3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altLang="el-G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altLang="el-G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lvl="0">
              <a:spcBef>
                <a:spcPct val="20000"/>
              </a:spcBef>
              <a:defRPr/>
            </a:pPr>
            <a:r>
              <a:rPr kumimoji="0" lang="el-GR" altLang="el-GR" sz="6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                                      </a:t>
            </a:r>
            <a:r>
              <a:rPr kumimoji="0" lang="en-GB" altLang="el-GR" sz="6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«</a:t>
            </a:r>
            <a:r>
              <a:rPr lang="en-US" altLang="el-GR" sz="6200" b="1" dirty="0">
                <a:latin typeface="Arial" charset="0"/>
              </a:rPr>
              <a:t>Unknown </a:t>
            </a:r>
            <a:r>
              <a:rPr lang="en-US" altLang="el-GR" sz="6200" b="1" dirty="0" err="1">
                <a:latin typeface="Arial" charset="0"/>
              </a:rPr>
              <a:t>HERoines</a:t>
            </a:r>
            <a:r>
              <a:rPr kumimoji="0" lang="en-GB" altLang="el-GR" sz="6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»</a:t>
            </a:r>
            <a:endParaRPr kumimoji="0" lang="el-GR" altLang="el-GR" sz="6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3713E31-D3A4-4928-88E6-AD39051A7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000" y="0"/>
            <a:ext cx="10128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360000" y="900000"/>
            <a:ext cx="8460000" cy="540000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Some of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Hypatia’s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words of wisdom</a:t>
            </a:r>
            <a:endParaRPr lang="el-GR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8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81263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6 - Θέση κειμένου"/>
          <p:cNvSpPr txBox="1">
            <a:spLocks/>
          </p:cNvSpPr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b">
            <a:normAutofit fontScale="3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altLang="el-G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altLang="el-G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lvl="0">
              <a:spcBef>
                <a:spcPct val="20000"/>
              </a:spcBef>
              <a:defRPr/>
            </a:pPr>
            <a:r>
              <a:rPr kumimoji="0" lang="el-GR" altLang="el-GR" sz="6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                                      </a:t>
            </a:r>
            <a:r>
              <a:rPr kumimoji="0" lang="en-GB" altLang="el-GR" sz="6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«</a:t>
            </a:r>
            <a:r>
              <a:rPr lang="en-US" altLang="el-GR" sz="6200" b="1" dirty="0">
                <a:latin typeface="Arial" charset="0"/>
              </a:rPr>
              <a:t>Unknown </a:t>
            </a:r>
            <a:r>
              <a:rPr lang="en-US" altLang="el-GR" sz="6200" b="1" dirty="0" err="1">
                <a:latin typeface="Arial" charset="0"/>
              </a:rPr>
              <a:t>HERoines</a:t>
            </a:r>
            <a:r>
              <a:rPr kumimoji="0" lang="en-GB" altLang="el-GR" sz="6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»</a:t>
            </a:r>
            <a:endParaRPr kumimoji="0" lang="el-GR" altLang="el-GR" sz="6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8" descr="EPAL_logo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6250" y="0"/>
            <a:ext cx="1062038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8CCA4927-1744-4F45-ACD5-3DCBA4C10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000" y="0"/>
            <a:ext cx="10128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60000" y="4860000"/>
            <a:ext cx="2340000" cy="13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“Without imperfection, neither you nor I would exist”</a:t>
            </a:r>
            <a:endParaRPr 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60230" y="1440000"/>
            <a:ext cx="2160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“The luckiest man is not the one who has money; he is the one who has someone to go through the worst storms of life together”</a:t>
            </a:r>
            <a:endParaRPr 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0000" y="3960000"/>
            <a:ext cx="2520000" cy="198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“If you manage to fool someone, it does not mean he is stupid; it means he trusts you more than you deserve”</a:t>
            </a:r>
            <a:endParaRPr 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0000" y="1440000"/>
            <a:ext cx="2880320" cy="198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“To believe in a religious doctrine requires nothing; to be free from it requires a lot of research, logic    and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judgement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000" y="1800000"/>
            <a:ext cx="252000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360000" y="900000"/>
            <a:ext cx="8460000" cy="540000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Sources</a:t>
            </a:r>
            <a:endParaRPr lang="el-G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360000" y="1620000"/>
            <a:ext cx="8460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https://filologika.gr/ypatia-gynaika-symvolo-tis-epistimis/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https://www.mixanitouxronou.gr/ipatia-i-alexandrini-filosofos-pou-vasanistike-ke-dolofonithike-apo-fanatikous-christianous-pou-tin-egdaran-ke-ti-diamelisan/</a:t>
            </a:r>
            <a:endParaRPr 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https://el.wikipedia.org/wiki/%CE%A5%CF%80%CE%B1%CF%84%CE%AF%CE%B1</a:t>
            </a:r>
            <a:endParaRPr 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https://tvxs.gr/news/san-simera/ypatia-i-gynaika-poy-dolofonithike-giati-itan-epistimonas</a:t>
            </a:r>
            <a:endParaRPr 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https://www.sansimera.gr/biographies/668</a:t>
            </a:r>
            <a:endParaRPr 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pic>
        <p:nvPicPr>
          <p:cNvPr id="5" name="Picture 8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481263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EPAL_logo-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96250" y="0"/>
            <a:ext cx="1062038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AE019910-62D2-4E57-9F2F-0228F58CB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000" y="0"/>
            <a:ext cx="10128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360000" y="1620000"/>
            <a:ext cx="5400000" cy="3266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She was the daughter of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Theonas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Alexandreos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mathematician and astronomer </a:t>
            </a:r>
          </a:p>
          <a:p>
            <a:pPr>
              <a:lnSpc>
                <a:spcPct val="150000"/>
              </a:lnSpc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(335-405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A.D.</a:t>
            </a:r>
            <a:r>
              <a:rPr lang="el-GR" sz="2000" dirty="0">
                <a:latin typeface="Arial" pitchFamily="34" charset="0"/>
                <a:cs typeface="Arial" pitchFamily="34" charset="0"/>
              </a:rPr>
              <a:t>)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l-GR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She received her education in Athens, at the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Neoplatonic School of Plutarch the Younger, and also in Italy</a:t>
            </a:r>
            <a:endParaRPr lang="el-G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360000" y="900000"/>
            <a:ext cx="4860072" cy="540000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BIOGRAPHY</a:t>
            </a:r>
            <a:endParaRPr lang="el-GR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C:\Users\ΔΗΜΗΤΡΑ\Documents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9664" y="1052686"/>
            <a:ext cx="3024336" cy="2520280"/>
          </a:xfrm>
          <a:prstGeom prst="rect">
            <a:avLst/>
          </a:prstGeom>
          <a:noFill/>
        </p:spPr>
      </p:pic>
      <p:pic>
        <p:nvPicPr>
          <p:cNvPr id="8" name="Picture 3" descr="C:\Users\ΔΗΜΗΤΡΑ\Documents\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6888" y="3861048"/>
            <a:ext cx="3024336" cy="2376264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481263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EPAL_logo-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96250" y="0"/>
            <a:ext cx="1062038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6 - Θέση κειμένου"/>
          <p:cNvSpPr txBox="1">
            <a:spLocks/>
          </p:cNvSpPr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b">
            <a:normAutofit fontScale="3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altLang="el-G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altLang="el-G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altLang="el-GR" sz="6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                                      </a:t>
            </a:r>
            <a:r>
              <a:rPr kumimoji="0" lang="en-GB" altLang="el-GR" sz="6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«</a:t>
            </a:r>
            <a:r>
              <a:rPr kumimoji="0" lang="en-US" altLang="el-GR" sz="6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Unknown </a:t>
            </a:r>
            <a:r>
              <a:rPr kumimoji="0" lang="en-US" altLang="el-GR" sz="6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HERoines</a:t>
            </a:r>
            <a:r>
              <a:rPr kumimoji="0" lang="en-GB" altLang="el-GR" sz="6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»</a:t>
            </a:r>
            <a:endParaRPr kumimoji="0" lang="el-GR" altLang="el-GR" sz="6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AE6AA512-0252-4F47-AB42-8FBAB873C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000" y="0"/>
            <a:ext cx="10128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ΔΗΜΗΤΡΑ\Documents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8632" y="1664705"/>
            <a:ext cx="2695575" cy="3384376"/>
          </a:xfrm>
          <a:prstGeom prst="rect">
            <a:avLst/>
          </a:prstGeom>
          <a:noFill/>
        </p:spPr>
      </p:pic>
      <p:sp>
        <p:nvSpPr>
          <p:cNvPr id="8" name="7 - Ορθογώνιο"/>
          <p:cNvSpPr/>
          <p:nvPr/>
        </p:nvSpPr>
        <p:spPr>
          <a:xfrm>
            <a:off x="360000" y="1620000"/>
            <a:ext cx="5760000" cy="4562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200"/>
              </a:lnSpc>
              <a:buFont typeface="Arial" pitchFamily="34" charset="0"/>
              <a:buChar char="•"/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After returning to Alexandria, she took over the Platonic School </a:t>
            </a:r>
          </a:p>
          <a:p>
            <a:pPr algn="just">
              <a:lnSpc>
                <a:spcPts val="3200"/>
              </a:lnSpc>
            </a:pP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ts val="3200"/>
              </a:lnSpc>
              <a:buFont typeface="Arial" pitchFamily="34" charset="0"/>
              <a:buChar char="•"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 Her eloquence, her modesty and her beauty, combined with her mental talents, attracted a large number of students </a:t>
            </a:r>
          </a:p>
          <a:p>
            <a:pPr algn="just">
              <a:lnSpc>
                <a:spcPts val="3200"/>
              </a:lnSpc>
            </a:pP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ts val="3200"/>
              </a:lnSpc>
              <a:buFont typeface="Arial" pitchFamily="34" charset="0"/>
              <a:buChar char="•"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 She was a symbol of science, which was equal to paganism according to Christians at that time. So, she was the centre of tension among Christians and non-Christians</a:t>
            </a:r>
            <a:endParaRPr lang="el-G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81263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EPAL_logo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96250" y="0"/>
            <a:ext cx="1062038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6 - Θέση κειμένου"/>
          <p:cNvSpPr txBox="1">
            <a:spLocks/>
          </p:cNvSpPr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b">
            <a:normAutofit fontScale="3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altLang="el-G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altLang="el-G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lvl="0">
              <a:spcBef>
                <a:spcPct val="20000"/>
              </a:spcBef>
              <a:defRPr/>
            </a:pPr>
            <a:r>
              <a:rPr kumimoji="0" lang="el-GR" altLang="el-GR" sz="6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                                      </a:t>
            </a:r>
            <a:r>
              <a:rPr kumimoji="0" lang="en-GB" altLang="el-GR" sz="6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«</a:t>
            </a:r>
            <a:r>
              <a:rPr lang="en-US" altLang="el-GR" sz="6200" b="1" dirty="0">
                <a:latin typeface="Arial" charset="0"/>
              </a:rPr>
              <a:t>Unknown </a:t>
            </a:r>
            <a:r>
              <a:rPr lang="en-US" altLang="el-GR" sz="6200" b="1" dirty="0" err="1">
                <a:latin typeface="Arial" charset="0"/>
              </a:rPr>
              <a:t>HERoines</a:t>
            </a:r>
            <a:r>
              <a:rPr kumimoji="0" lang="en-GB" altLang="el-GR" sz="6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»</a:t>
            </a:r>
            <a:endParaRPr kumimoji="0" lang="el-GR" altLang="el-GR" sz="6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5A691D8B-6426-4131-9ED7-8D942269E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000" y="0"/>
            <a:ext cx="10128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4 - Τίτλος">
            <a:extLst>
              <a:ext uri="{FF2B5EF4-FFF2-40B4-BE49-F238E27FC236}">
                <a16:creationId xmlns:a16="http://schemas.microsoft.com/office/drawing/2014/main" id="{9E272813-9186-4A6E-9CFA-BB4451F55140}"/>
              </a:ext>
            </a:extLst>
          </p:cNvPr>
          <p:cNvSpPr txBox="1">
            <a:spLocks/>
          </p:cNvSpPr>
          <p:nvPr/>
        </p:nvSpPr>
        <p:spPr>
          <a:xfrm>
            <a:off x="360000" y="900000"/>
            <a:ext cx="84600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BIOGRAPHY</a:t>
            </a:r>
            <a:endParaRPr lang="el-GR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60000" y="900000"/>
            <a:ext cx="5292120" cy="540000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BIOGRAPHY</a:t>
            </a:r>
            <a:endParaRPr lang="el-G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360000" y="1620000"/>
            <a:ext cx="5940192" cy="4197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 In </a:t>
            </a:r>
            <a:r>
              <a:rPr lang="el-GR" sz="2000" dirty="0">
                <a:latin typeface="Arial" pitchFamily="34" charset="0"/>
                <a:cs typeface="Arial" pitchFamily="34" charset="0"/>
              </a:rPr>
              <a:t>412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Kyrillos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became Patriarch of Alexandria</a:t>
            </a:r>
            <a:r>
              <a:rPr lang="el-GR" sz="2000" dirty="0">
                <a:latin typeface="Arial" pitchFamily="34" charset="0"/>
                <a:cs typeface="Arial" pitchFamily="34" charset="0"/>
              </a:rPr>
              <a:t>,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and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Hypatia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was ‘targeted’ due to her relation with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Orestis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, the city’s prefect, who was a pagan </a:t>
            </a:r>
          </a:p>
          <a:p>
            <a:pPr algn="just">
              <a:lnSpc>
                <a:spcPct val="150000"/>
              </a:lnSpc>
            </a:pP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 On March 8</a:t>
            </a:r>
            <a:r>
              <a:rPr lang="en-GB" sz="2000" baseline="30000" dirty="0">
                <a:latin typeface="Arial" pitchFamily="34" charset="0"/>
                <a:cs typeface="Arial" pitchFamily="34" charset="0"/>
              </a:rPr>
              <a:t>th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l-GR" sz="2000" dirty="0">
                <a:latin typeface="Arial" pitchFamily="34" charset="0"/>
                <a:cs typeface="Arial" pitchFamily="34" charset="0"/>
              </a:rPr>
              <a:t>415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she was brutally murdered by a group of fanatic Christians</a:t>
            </a:r>
          </a:p>
          <a:p>
            <a:pPr algn="just">
              <a:lnSpc>
                <a:spcPct val="150000"/>
              </a:lnSpc>
            </a:pPr>
            <a:endParaRPr lang="el-GR" sz="20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Her death marked the beginning of the end for Alexandria as an intellectual centre</a:t>
            </a:r>
            <a:endParaRPr lang="el-GR" dirty="0"/>
          </a:p>
        </p:txBody>
      </p:sp>
      <p:pic>
        <p:nvPicPr>
          <p:cNvPr id="2051" name="Picture 3" descr="C:\Users\ΔΗΜΗΤΡΑ\Documents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2024" y="1160748"/>
            <a:ext cx="2376264" cy="4536504"/>
          </a:xfrm>
          <a:prstGeom prst="rect">
            <a:avLst/>
          </a:prstGeom>
          <a:noFill/>
        </p:spPr>
      </p:pic>
      <p:pic>
        <p:nvPicPr>
          <p:cNvPr id="8" name="Picture 8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81263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EPAL_logo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96250" y="0"/>
            <a:ext cx="1062038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6 - Θέση κειμένου"/>
          <p:cNvSpPr txBox="1">
            <a:spLocks/>
          </p:cNvSpPr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b">
            <a:normAutofit fontScale="3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altLang="el-G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altLang="el-G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lvl="0">
              <a:spcBef>
                <a:spcPct val="20000"/>
              </a:spcBef>
              <a:defRPr/>
            </a:pPr>
            <a:r>
              <a:rPr kumimoji="0" lang="el-GR" altLang="el-GR" sz="6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                                      </a:t>
            </a:r>
            <a:r>
              <a:rPr kumimoji="0" lang="en-GB" altLang="el-GR" sz="6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«</a:t>
            </a:r>
            <a:r>
              <a:rPr lang="en-US" altLang="el-GR" sz="6200" b="1" dirty="0">
                <a:latin typeface="Arial" charset="0"/>
              </a:rPr>
              <a:t>Unknown </a:t>
            </a:r>
            <a:r>
              <a:rPr lang="en-US" altLang="el-GR" sz="6200" b="1" dirty="0" err="1">
                <a:latin typeface="Arial" charset="0"/>
              </a:rPr>
              <a:t>HERoines</a:t>
            </a:r>
            <a:r>
              <a:rPr kumimoji="0" lang="en-GB" altLang="el-GR" sz="6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»</a:t>
            </a:r>
            <a:endParaRPr kumimoji="0" lang="el-GR" altLang="el-GR" sz="6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5F1F2485-EB5E-4C94-955D-79C647DDF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000" y="0"/>
            <a:ext cx="10128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60000" y="900000"/>
            <a:ext cx="5220112" cy="540000"/>
          </a:xfrm>
        </p:spPr>
        <p:txBody>
          <a:bodyPr>
            <a:normAutofit/>
          </a:bodyPr>
          <a:lstStyle/>
          <a:p>
            <a:r>
              <a:rPr lang="en-US" sz="2000" b="1" dirty="0" err="1">
                <a:latin typeface="Arial" pitchFamily="34" charset="0"/>
                <a:cs typeface="Arial" pitchFamily="34" charset="0"/>
              </a:rPr>
              <a:t>Hypatia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as a teacher</a:t>
            </a:r>
            <a:endParaRPr lang="el-G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360000" y="1440000"/>
            <a:ext cx="5940000" cy="468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600"/>
              </a:lnSpc>
              <a:buFont typeface="Arial" pitchFamily="34" charset="0"/>
              <a:buChar char="•"/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She was very influential to important local rulers of the Mediterranean, Constantinople, Syria and Alexandria. She often discussed political matters with the Roman prefect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Orestis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lnSpc>
                <a:spcPts val="2600"/>
              </a:lnSpc>
            </a:pP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ts val="2600"/>
              </a:lnSpc>
              <a:buFont typeface="Arial" pitchFamily="34" charset="0"/>
              <a:buChar char="•"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 She taught two kinds of lessons: a private one (for the elite of her students) and also public speeches, thus proving her education in philosophy, mechanics and rhetoric</a:t>
            </a:r>
          </a:p>
          <a:p>
            <a:pPr algn="just">
              <a:lnSpc>
                <a:spcPts val="2600"/>
              </a:lnSpc>
            </a:pP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ts val="2600"/>
              </a:lnSpc>
              <a:buFont typeface="Arial" pitchFamily="34" charset="0"/>
              <a:buChar char="•"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 She was a respected, charismatic and loved teacher by her students</a:t>
            </a:r>
            <a:r>
              <a:rPr lang="el-GR" sz="2000" dirty="0">
                <a:latin typeface="Arial" pitchFamily="34" charset="0"/>
                <a:cs typeface="Arial" pitchFamily="34" charset="0"/>
              </a:rPr>
              <a:t> 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ts val="2600"/>
              </a:lnSpc>
            </a:pP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ts val="2600"/>
              </a:lnSpc>
              <a:buFont typeface="Arial" pitchFamily="34" charset="0"/>
              <a:buChar char="•"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 Her philosophy is known as Neoplatonic</a:t>
            </a:r>
            <a:r>
              <a:rPr lang="el-GR" sz="2000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5728" y="1268760"/>
            <a:ext cx="244827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81263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EPAL_logo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96250" y="0"/>
            <a:ext cx="1062038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Θέση κειμένου"/>
          <p:cNvSpPr txBox="1">
            <a:spLocks/>
          </p:cNvSpPr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b">
            <a:normAutofit fontScale="3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altLang="el-G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altLang="el-G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lvl="0">
              <a:spcBef>
                <a:spcPct val="20000"/>
              </a:spcBef>
              <a:defRPr/>
            </a:pPr>
            <a:r>
              <a:rPr kumimoji="0" lang="el-GR" altLang="el-GR" sz="6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                                      </a:t>
            </a:r>
            <a:r>
              <a:rPr kumimoji="0" lang="en-GB" altLang="el-GR" sz="6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«</a:t>
            </a:r>
            <a:r>
              <a:rPr lang="en-US" altLang="el-GR" sz="6200" b="1" dirty="0">
                <a:latin typeface="Arial" charset="0"/>
              </a:rPr>
              <a:t>Unknown </a:t>
            </a:r>
            <a:r>
              <a:rPr lang="en-US" altLang="el-GR" sz="6200" b="1" dirty="0" err="1">
                <a:latin typeface="Arial" charset="0"/>
              </a:rPr>
              <a:t>HERoines</a:t>
            </a:r>
            <a:r>
              <a:rPr kumimoji="0" lang="en-GB" altLang="el-GR" sz="6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»</a:t>
            </a:r>
            <a:endParaRPr kumimoji="0" lang="el-GR" altLang="el-GR" sz="6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F422BF65-E9E0-41F1-A1A2-92828686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000" y="0"/>
            <a:ext cx="10128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60000" y="900000"/>
            <a:ext cx="8460000" cy="540000"/>
          </a:xfrm>
        </p:spPr>
        <p:txBody>
          <a:bodyPr>
            <a:normAutofit/>
          </a:bodyPr>
          <a:lstStyle/>
          <a:p>
            <a:r>
              <a:rPr lang="en-US" sz="2000" b="1" dirty="0" err="1">
                <a:latin typeface="Arial" pitchFamily="34" charset="0"/>
                <a:cs typeface="Arial" pitchFamily="34" charset="0"/>
              </a:rPr>
              <a:t>Hypatia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as mathematician</a:t>
            </a:r>
            <a:endParaRPr lang="el-G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360000" y="1620000"/>
            <a:ext cx="5040000" cy="3728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 Her mathematic work is only a small part of her total work </a:t>
            </a:r>
          </a:p>
          <a:p>
            <a:pPr algn="just">
              <a:lnSpc>
                <a:spcPct val="150000"/>
              </a:lnSpc>
            </a:pP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 She did work in geometry, algebra and astronomy. She knew how to make astrolabes (a historical astronomic instrument that sailors used to navigate and  observe the sun and stars</a:t>
            </a:r>
            <a:r>
              <a:rPr lang="el-GR" sz="2000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  <p:pic>
        <p:nvPicPr>
          <p:cNvPr id="5" name="Picture 8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81263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EPAL_logo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6250" y="0"/>
            <a:ext cx="1062038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Θέση κειμένου"/>
          <p:cNvSpPr txBox="1">
            <a:spLocks/>
          </p:cNvSpPr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b">
            <a:normAutofit fontScale="3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altLang="el-G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altLang="el-G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lvl="0">
              <a:spcBef>
                <a:spcPct val="20000"/>
              </a:spcBef>
              <a:defRPr/>
            </a:pPr>
            <a:r>
              <a:rPr kumimoji="0" lang="el-GR" altLang="el-GR" sz="6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                                      </a:t>
            </a:r>
            <a:r>
              <a:rPr kumimoji="0" lang="en-GB" altLang="el-GR" sz="6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«</a:t>
            </a:r>
            <a:r>
              <a:rPr lang="en-US" altLang="el-GR" sz="6200" b="1" dirty="0">
                <a:latin typeface="Arial" charset="0"/>
              </a:rPr>
              <a:t>Unknown </a:t>
            </a:r>
            <a:r>
              <a:rPr lang="en-US" altLang="el-GR" sz="6200" b="1" dirty="0" err="1">
                <a:latin typeface="Arial" charset="0"/>
              </a:rPr>
              <a:t>HERoines</a:t>
            </a:r>
            <a:r>
              <a:rPr kumimoji="0" lang="en-GB" altLang="el-GR" sz="6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»</a:t>
            </a:r>
            <a:endParaRPr kumimoji="0" lang="el-GR" altLang="el-GR" sz="6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32537" y="1628800"/>
            <a:ext cx="3411463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91B820AA-601A-4C77-9B8B-4AA7B5BBC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000" y="0"/>
            <a:ext cx="10128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60000" y="900000"/>
            <a:ext cx="8460000" cy="540000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Her works</a:t>
            </a:r>
            <a:endParaRPr lang="el-G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360000" y="1440000"/>
            <a:ext cx="5400000" cy="468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700"/>
              </a:lnSpc>
              <a:buFont typeface="Arial" pitchFamily="34" charset="0"/>
              <a:buChar char="•"/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Some analysts believe that her works were written in Arabic, while others claim that her work was only about mathematical relations that she had created</a:t>
            </a:r>
          </a:p>
          <a:p>
            <a:pPr algn="just">
              <a:lnSpc>
                <a:spcPts val="2700"/>
              </a:lnSpc>
            </a:pPr>
            <a:endParaRPr lang="el-GR" sz="20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ts val="2700"/>
              </a:lnSpc>
              <a:buFont typeface="Arial" pitchFamily="34" charset="0"/>
              <a:buChar char="•"/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She was very productive in terms of mathematics, recording comments about ‘Conic Sections’ by Apollonius</a:t>
            </a:r>
            <a:r>
              <a:rPr lang="el-GR" sz="2000" dirty="0">
                <a:latin typeface="Arial" pitchFamily="34" charset="0"/>
                <a:cs typeface="Arial" pitchFamily="34" charset="0"/>
              </a:rPr>
              <a:t>,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‘Arithmetic’ by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Diophantos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and ‘Astronomic Rule’ by Ptolemy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ts val="2700"/>
              </a:lnSpc>
            </a:pP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ts val="2700"/>
              </a:lnSpc>
              <a:buFont typeface="Arial" pitchFamily="34" charset="0"/>
              <a:buChar char="•"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Her most important work was in Algebra. She wrote 13 books of comments on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Diofantos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’ “Arithmetic” </a:t>
            </a:r>
            <a:endParaRPr lang="el-GR" sz="2000" dirty="0">
              <a:latin typeface="Arial" pitchFamily="34" charset="0"/>
              <a:cs typeface="Arial" pitchFamily="34" charset="0"/>
            </a:endParaRPr>
          </a:p>
          <a:p>
            <a:endParaRPr lang="el-G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8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81263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EPAL_logo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6250" y="0"/>
            <a:ext cx="1062038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6 - Θέση κειμένου"/>
          <p:cNvSpPr txBox="1">
            <a:spLocks/>
          </p:cNvSpPr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b">
            <a:normAutofit fontScale="3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altLang="el-G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altLang="el-G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lvl="0">
              <a:spcBef>
                <a:spcPct val="20000"/>
              </a:spcBef>
              <a:defRPr/>
            </a:pPr>
            <a:r>
              <a:rPr kumimoji="0" lang="el-GR" altLang="el-GR" sz="6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                                      </a:t>
            </a:r>
            <a:r>
              <a:rPr kumimoji="0" lang="en-GB" altLang="el-GR" sz="6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«</a:t>
            </a:r>
            <a:r>
              <a:rPr lang="en-US" altLang="el-GR" sz="6200" b="1" dirty="0">
                <a:latin typeface="Arial" charset="0"/>
              </a:rPr>
              <a:t>Unknown </a:t>
            </a:r>
            <a:r>
              <a:rPr lang="en-US" altLang="el-GR" sz="6200" b="1" dirty="0" err="1">
                <a:latin typeface="Arial" charset="0"/>
              </a:rPr>
              <a:t>HERoines</a:t>
            </a:r>
            <a:r>
              <a:rPr kumimoji="0" lang="en-GB" altLang="el-GR" sz="6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»</a:t>
            </a:r>
            <a:endParaRPr kumimoji="0" lang="el-GR" altLang="el-GR" sz="6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7696" y="1555555"/>
            <a:ext cx="273630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75954038-E6BD-41C5-95D5-29B28C6F3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000" y="0"/>
            <a:ext cx="10128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360000" y="900000"/>
            <a:ext cx="8460000" cy="540000"/>
          </a:xfrm>
        </p:spPr>
        <p:txBody>
          <a:bodyPr>
            <a:normAutofit/>
          </a:bodyPr>
          <a:lstStyle/>
          <a:p>
            <a:r>
              <a:rPr lang="en-GB" sz="2000" b="1" dirty="0">
                <a:latin typeface="Arial" pitchFamily="34" charset="0"/>
                <a:cs typeface="Arial" pitchFamily="34" charset="0"/>
              </a:rPr>
              <a:t>Her</a:t>
            </a:r>
            <a:r>
              <a:rPr lang="en-GB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b="1" dirty="0">
                <a:latin typeface="Arial" pitchFamily="34" charset="0"/>
                <a:cs typeface="Arial" pitchFamily="34" charset="0"/>
              </a:rPr>
              <a:t>works</a:t>
            </a:r>
            <a:endParaRPr lang="el-GR" sz="2000" b="1" dirty="0"/>
          </a:p>
        </p:txBody>
      </p:sp>
      <p:sp>
        <p:nvSpPr>
          <p:cNvPr id="4" name="3 - Ορθογώνιο"/>
          <p:cNvSpPr/>
          <p:nvPr/>
        </p:nvSpPr>
        <p:spPr>
          <a:xfrm>
            <a:off x="360000" y="1619998"/>
            <a:ext cx="5832496" cy="378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Unfortunately, only titles from her works are saved. This is because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Serapeion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and the Alexandria library, where </a:t>
            </a:r>
            <a:r>
              <a:rPr lang="el-G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her work was saved, were destroyed</a:t>
            </a:r>
          </a:p>
          <a:p>
            <a:pPr algn="just">
              <a:lnSpc>
                <a:spcPct val="150000"/>
              </a:lnSpc>
            </a:pPr>
            <a:endParaRPr lang="el-GR" sz="20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 From her correspondence with her students, we have obtained useful information about her deep knowledge of Philosophy and Mathematics</a:t>
            </a:r>
            <a:endParaRPr lang="el-G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7696" y="1620000"/>
            <a:ext cx="273630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81263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EPAL_logo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96250" y="0"/>
            <a:ext cx="1062038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6 - Θέση κειμένου"/>
          <p:cNvSpPr txBox="1">
            <a:spLocks/>
          </p:cNvSpPr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b">
            <a:normAutofit fontScale="3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altLang="el-G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altLang="el-G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lvl="0">
              <a:spcBef>
                <a:spcPct val="20000"/>
              </a:spcBef>
              <a:defRPr/>
            </a:pPr>
            <a:r>
              <a:rPr kumimoji="0" lang="el-GR" altLang="el-GR" sz="6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                                      </a:t>
            </a:r>
            <a:r>
              <a:rPr kumimoji="0" lang="en-GB" altLang="el-GR" sz="6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«</a:t>
            </a:r>
            <a:r>
              <a:rPr lang="en-US" altLang="el-GR" sz="6200" b="1" dirty="0">
                <a:latin typeface="Arial" charset="0"/>
              </a:rPr>
              <a:t>Unknown </a:t>
            </a:r>
            <a:r>
              <a:rPr lang="en-US" altLang="el-GR" sz="6200" b="1" dirty="0" err="1">
                <a:latin typeface="Arial" charset="0"/>
              </a:rPr>
              <a:t>HERoines</a:t>
            </a:r>
            <a:r>
              <a:rPr kumimoji="0" lang="en-GB" altLang="el-GR" sz="6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»</a:t>
            </a:r>
            <a:endParaRPr kumimoji="0" lang="el-GR" altLang="el-GR" sz="6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9A37B2E1-B4CB-4B03-8497-20EAA6420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000" y="0"/>
            <a:ext cx="10128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60000" y="900000"/>
            <a:ext cx="8460000" cy="540000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Her works</a:t>
            </a:r>
            <a:endParaRPr lang="el-G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360000" y="1440000"/>
            <a:ext cx="5400000" cy="2362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buFont typeface="Arial" pitchFamily="34" charset="0"/>
              <a:buChar char="•"/>
            </a:pPr>
            <a:r>
              <a:rPr lang="el-GR" dirty="0"/>
              <a:t>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Influenced by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Aristarchos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’ theory of the heliocentric system, she did the mapping of celestial bodies </a:t>
            </a:r>
          </a:p>
          <a:p>
            <a:pPr algn="just">
              <a:lnSpc>
                <a:spcPts val="3000"/>
              </a:lnSpc>
              <a:buFont typeface="Arial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She studied Ptolemy’s ‘Astronomic Rule’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3000"/>
              </a:lnSpc>
              <a:buFont typeface="Arial" pitchFamily="34" charset="0"/>
              <a:buChar char="•"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 She perfected the ‘Apollonian Circles’ the cornerstone of projective geometry</a:t>
            </a:r>
          </a:p>
        </p:txBody>
      </p:sp>
      <p:pic>
        <p:nvPicPr>
          <p:cNvPr id="6146" name="Picture 2" descr="Υπατία - COMMON MATH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91683" y="1124744"/>
            <a:ext cx="1635586" cy="2739606"/>
          </a:xfrm>
          <a:prstGeom prst="rect">
            <a:avLst/>
          </a:prstGeom>
          <a:noFill/>
        </p:spPr>
      </p:pic>
      <p:pic>
        <p:nvPicPr>
          <p:cNvPr id="5" name="Picture 8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81263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EPAL_logo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96250" y="0"/>
            <a:ext cx="1062038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Θέση κειμένου"/>
          <p:cNvSpPr txBox="1">
            <a:spLocks/>
          </p:cNvSpPr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b">
            <a:normAutofit fontScale="3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altLang="el-G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altLang="el-G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lvl="0">
              <a:spcBef>
                <a:spcPct val="20000"/>
              </a:spcBef>
              <a:defRPr/>
            </a:pPr>
            <a:r>
              <a:rPr kumimoji="0" lang="el-GR" altLang="el-GR" sz="6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                                      </a:t>
            </a:r>
            <a:r>
              <a:rPr kumimoji="0" lang="en-GB" altLang="el-GR" sz="6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«</a:t>
            </a:r>
            <a:r>
              <a:rPr lang="en-US" altLang="el-GR" sz="6200" b="1" dirty="0">
                <a:latin typeface="Arial" charset="0"/>
              </a:rPr>
              <a:t>Unknown </a:t>
            </a:r>
            <a:r>
              <a:rPr lang="en-US" altLang="el-GR" sz="6200" b="1" dirty="0" err="1">
                <a:latin typeface="Arial" charset="0"/>
              </a:rPr>
              <a:t>HERoines</a:t>
            </a:r>
            <a:r>
              <a:rPr kumimoji="0" lang="en-GB" altLang="el-GR" sz="6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»</a:t>
            </a:r>
            <a:endParaRPr kumimoji="0" lang="el-GR" altLang="el-GR" sz="6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D0C285B-0723-453C-AD61-F9CDEFC56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000" y="0"/>
            <a:ext cx="10128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360000" y="4140000"/>
            <a:ext cx="5131403" cy="1978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buFont typeface="Arial" pitchFamily="34" charset="0"/>
              <a:buChar char="•"/>
            </a:pPr>
            <a:r>
              <a:rPr lang="en-GB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She also invented the </a:t>
            </a:r>
            <a:r>
              <a:rPr lang="el-GR" sz="2000" dirty="0">
                <a:latin typeface="Arial" pitchFamily="34" charset="0"/>
                <a:cs typeface="Arial" pitchFamily="34" charset="0"/>
              </a:rPr>
              <a:t>‘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pycnometer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’, a scientific organ that measures the density of liquids </a:t>
            </a:r>
          </a:p>
          <a:p>
            <a:pPr algn="just">
              <a:lnSpc>
                <a:spcPts val="3000"/>
              </a:lnSpc>
              <a:buFont typeface="Arial" pitchFamily="34" charset="0"/>
              <a:buChar char="•"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 She also helped one of her students to make an astrolabe and a hydrometer</a:t>
            </a:r>
            <a:r>
              <a:rPr lang="el-GR" sz="2000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017" y="4070643"/>
            <a:ext cx="2012917" cy="2162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1124</Words>
  <Application>Microsoft Office PowerPoint</Application>
  <PresentationFormat>Προβολή στην οθόνη (4:3)</PresentationFormat>
  <Paragraphs>122</Paragraphs>
  <Slides>15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8" baseType="lpstr">
      <vt:lpstr>Arial</vt:lpstr>
      <vt:lpstr>Calibri</vt:lpstr>
      <vt:lpstr>Θέμα του Office</vt:lpstr>
      <vt:lpstr>Our Unknown HERoine: Hypatia</vt:lpstr>
      <vt:lpstr>BIOGRAPHY</vt:lpstr>
      <vt:lpstr>Παρουσίαση του PowerPoint</vt:lpstr>
      <vt:lpstr>BIOGRAPHY</vt:lpstr>
      <vt:lpstr>Hypatia as a teacher</vt:lpstr>
      <vt:lpstr>Hypatia as mathematician</vt:lpstr>
      <vt:lpstr>Her works</vt:lpstr>
      <vt:lpstr>Her works</vt:lpstr>
      <vt:lpstr>Her works</vt:lpstr>
      <vt:lpstr>Her famous students</vt:lpstr>
      <vt:lpstr>The tragic end</vt:lpstr>
      <vt:lpstr>The tragic end</vt:lpstr>
      <vt:lpstr>  Some final  words </vt:lpstr>
      <vt:lpstr>Some of Hypatia’s words of wisdom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Άγνωστη ΗΡΩίδα μας:Υπατία</dc:title>
  <dc:creator>ΔΗΜΗΤΡΑ</dc:creator>
  <cp:lastModifiedBy>User</cp:lastModifiedBy>
  <cp:revision>115</cp:revision>
  <dcterms:created xsi:type="dcterms:W3CDTF">2021-05-15T11:58:27Z</dcterms:created>
  <dcterms:modified xsi:type="dcterms:W3CDTF">2021-07-06T10:05:33Z</dcterms:modified>
</cp:coreProperties>
</file>